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4" r:id="rId1"/>
  </p:sldMasterIdLst>
  <p:sldIdLst>
    <p:sldId id="256" r:id="rId2"/>
    <p:sldId id="3328" r:id="rId3"/>
    <p:sldId id="257" r:id="rId4"/>
    <p:sldId id="259" r:id="rId5"/>
    <p:sldId id="258" r:id="rId6"/>
    <p:sldId id="3329" r:id="rId7"/>
    <p:sldId id="3330"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57FFF"/>
    <a:srgbClr val="D68B1C"/>
    <a:srgbClr val="2D1DFF"/>
    <a:srgbClr val="F7E289"/>
    <a:srgbClr val="FF9E1D"/>
    <a:srgbClr val="D09622"/>
    <a:srgbClr val="CC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5" d="100"/>
          <a:sy n="75" d="100"/>
        </p:scale>
        <p:origin x="1666" y="206"/>
      </p:cViewPr>
      <p:guideLst>
        <p:guide orient="horz" pos="2160"/>
        <p:guide pos="2880"/>
      </p:guideLst>
    </p:cSldViewPr>
  </p:slideViewPr>
  <p:notesTextViewPr>
    <p:cViewPr>
      <p:scale>
        <a:sx n="1" d="1"/>
        <a:sy n="1" d="1"/>
      </p:scale>
      <p:origin x="0" y="0"/>
    </p:cViewPr>
  </p:notesTextViewPr>
  <p:gridSpacing cx="152705" cy="152705"/>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53074F12-AA26-4AC8-9962-C36BB8F32554}" type="datetimeFigureOut">
              <a:rPr lang="en-US" smtClean="0"/>
              <a:pPr/>
              <a:t>2/10/2021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47650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10"/>
          </p:nvPr>
        </p:nvSpPr>
        <p:spPr/>
        <p:txBody>
          <a:bodyPr/>
          <a:lstStyle/>
          <a:p>
            <a:fld id="{53074F12-AA26-4AC8-9962-C36BB8F32554}" type="datetimeFigureOut">
              <a:rPr lang="en-US" smtClean="0"/>
              <a:pPr/>
              <a:t>2/10/2021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22466513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4779"/>
            <a:ext cx="1971675" cy="5757421"/>
          </a:xfrm>
        </p:spPr>
        <p:txBody>
          <a:bodyPr vert="eaVert"/>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628650" y="414779"/>
            <a:ext cx="5800725" cy="5757420"/>
          </a:xfrm>
        </p:spPr>
        <p:txBody>
          <a:bodyPr vert="eaVert" lIns="45720" tIns="0" rIns="45720" bIns="0"/>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10"/>
          </p:nvPr>
        </p:nvSpPr>
        <p:spPr/>
        <p:txBody>
          <a:bodyPr/>
          <a:lstStyle/>
          <a:p>
            <a:fld id="{53074F12-AA26-4AC8-9962-C36BB8F32554}" type="datetimeFigureOut">
              <a:rPr lang="en-US" smtClean="0"/>
              <a:pPr/>
              <a:t>2/10/2021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24194703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Default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3044366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10"/>
          </p:nvPr>
        </p:nvSpPr>
        <p:spPr/>
        <p:txBody>
          <a:bodyPr/>
          <a:lstStyle/>
          <a:p>
            <a:fld id="{53074F12-AA26-4AC8-9962-C36BB8F32554}" type="datetimeFigureOut">
              <a:rPr lang="en-US" smtClean="0"/>
              <a:pPr/>
              <a:t>2/10/2021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9808948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Επεξεργασία στυλ υποδείγματος κειμένου</a:t>
            </a:r>
          </a:p>
        </p:txBody>
      </p:sp>
      <p:sp>
        <p:nvSpPr>
          <p:cNvPr id="4" name="Date Placeholder 3"/>
          <p:cNvSpPr>
            <a:spLocks noGrp="1"/>
          </p:cNvSpPr>
          <p:nvPr>
            <p:ph type="dt" sz="half" idx="10"/>
          </p:nvPr>
        </p:nvSpPr>
        <p:spPr/>
        <p:txBody>
          <a:bodyPr/>
          <a:lstStyle/>
          <a:p>
            <a:fld id="{53074F12-AA26-4AC8-9962-C36BB8F32554}" type="datetimeFigureOut">
              <a:rPr lang="en-US" smtClean="0"/>
              <a:pPr/>
              <a:t>2/10/2021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312769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Content Placeholder 3"/>
          <p:cNvSpPr>
            <a:spLocks noGrp="1"/>
          </p:cNvSpPr>
          <p:nvPr>
            <p:ph sz="half" idx="2"/>
          </p:nvPr>
        </p:nvSpPr>
        <p:spPr>
          <a:xfrm>
            <a:off x="4663440" y="1845736"/>
            <a:ext cx="3703320" cy="4023359"/>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5" name="Date Placeholder 4"/>
          <p:cNvSpPr>
            <a:spLocks noGrp="1"/>
          </p:cNvSpPr>
          <p:nvPr>
            <p:ph type="dt" sz="half" idx="10"/>
          </p:nvPr>
        </p:nvSpPr>
        <p:spPr/>
        <p:txBody>
          <a:bodyPr/>
          <a:lstStyle/>
          <a:p>
            <a:fld id="{53074F12-AA26-4AC8-9962-C36BB8F32554}" type="datetimeFigureOut">
              <a:rPr lang="en-US" smtClean="0"/>
              <a:pPr/>
              <a:t>2/10/2021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12350587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4" name="Content Placeholder 3"/>
          <p:cNvSpPr>
            <a:spLocks noGrp="1"/>
          </p:cNvSpPr>
          <p:nvPr>
            <p:ph sz="half" idx="2"/>
          </p:nvPr>
        </p:nvSpPr>
        <p:spPr>
          <a:xfrm>
            <a:off x="822960" y="2582334"/>
            <a:ext cx="3703320" cy="3286760"/>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6" name="Content Placeholder 5"/>
          <p:cNvSpPr>
            <a:spLocks noGrp="1"/>
          </p:cNvSpPr>
          <p:nvPr>
            <p:ph sz="quarter" idx="4"/>
          </p:nvPr>
        </p:nvSpPr>
        <p:spPr>
          <a:xfrm>
            <a:off x="4663440" y="2582334"/>
            <a:ext cx="3703320" cy="3286760"/>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7" name="Date Placeholder 6"/>
          <p:cNvSpPr>
            <a:spLocks noGrp="1"/>
          </p:cNvSpPr>
          <p:nvPr>
            <p:ph type="dt" sz="half" idx="10"/>
          </p:nvPr>
        </p:nvSpPr>
        <p:spPr/>
        <p:txBody>
          <a:bodyPr/>
          <a:lstStyle/>
          <a:p>
            <a:fld id="{53074F12-AA26-4AC8-9962-C36BB8F32554}" type="datetimeFigureOut">
              <a:rPr lang="en-US" smtClean="0"/>
              <a:pPr/>
              <a:t>2/10/2021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24928776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53074F12-AA26-4AC8-9962-C36BB8F32554}" type="datetimeFigureOut">
              <a:rPr lang="en-US" smtClean="0"/>
              <a:pPr/>
              <a:t>2/10/2021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4233176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ό">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53074F12-AA26-4AC8-9962-C36BB8F32554}" type="datetimeFigureOut">
              <a:rPr lang="en-US" smtClean="0"/>
              <a:pPr/>
              <a:t>2/10/2021</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6451386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3460237" y="731520"/>
            <a:ext cx="5009393" cy="5257800"/>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Επεξεργασία στυλ υποδείγματος κειμένου</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53074F12-AA26-4AC8-9962-C36BB8F32554}" type="datetimeFigureOut">
              <a:rPr lang="en-US" smtClean="0"/>
              <a:pPr/>
              <a:t>2/10/2021</a:t>
            </a:fld>
            <a:endParaRPr lang="en-US"/>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B82CCC60-E8CD-4174-8B1A-7DF615B22EEF}" type="slidenum">
              <a:rPr lang="en-US" smtClean="0"/>
              <a:pPr/>
              <a:t>‹#›</a:t>
            </a:fld>
            <a:endParaRPr lang="en-US"/>
          </a:p>
        </p:txBody>
      </p:sp>
    </p:spTree>
    <p:extLst>
      <p:ext uri="{BB962C8B-B14F-4D97-AF65-F5344CB8AC3E}">
        <p14:creationId xmlns:p14="http://schemas.microsoft.com/office/powerpoint/2010/main" val="503000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9520" cy="822960"/>
          </a:xfrm>
        </p:spPr>
        <p:txBody>
          <a:bodyPr tIns="0" bIns="0" anchor="b">
            <a:noAutofit/>
          </a:bodyPr>
          <a:lstStyle>
            <a:lvl1pPr>
              <a:defRPr sz="3600" b="0">
                <a:solidFill>
                  <a:srgbClr val="FFFFFF"/>
                </a:solidFill>
              </a:defRPr>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12" y="0"/>
            <a:ext cx="9143989"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822959"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Επεξεργασία στυλ υποδείγματος κειμένου</a:t>
            </a:r>
          </a:p>
        </p:txBody>
      </p:sp>
      <p:sp>
        <p:nvSpPr>
          <p:cNvPr id="5" name="Date Placeholder 4"/>
          <p:cNvSpPr>
            <a:spLocks noGrp="1"/>
          </p:cNvSpPr>
          <p:nvPr>
            <p:ph type="dt" sz="half" idx="10"/>
          </p:nvPr>
        </p:nvSpPr>
        <p:spPr/>
        <p:txBody>
          <a:bodyPr/>
          <a:lstStyle/>
          <a:p>
            <a:fld id="{53074F12-AA26-4AC8-9962-C36BB8F32554}" type="datetimeFigureOut">
              <a:rPr lang="en-US" smtClean="0"/>
              <a:pPr/>
              <a:t>2/10/2021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41328693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fld id="{53074F12-AA26-4AC8-9962-C36BB8F32554}" type="datetimeFigureOut">
              <a:rPr lang="en-US" smtClean="0"/>
              <a:pPr/>
              <a:t>2/10/2021</a:t>
            </a:fld>
            <a:endParaRPr lang="en-US"/>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B82CCC60-E8CD-4174-8B1A-7DF615B22EEF}" type="slidenum">
              <a:rPr lang="en-US" smtClean="0"/>
              <a:pPr/>
              <a:t>‹#›</a:t>
            </a:fld>
            <a:endParaRPr lang="en-US"/>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28948784"/>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duotone>
              <a:schemeClr val="accent2">
                <a:shade val="45000"/>
                <a:satMod val="135000"/>
              </a:schemeClr>
              <a:prstClr val="white"/>
            </a:duotone>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907080" y="5414165"/>
            <a:ext cx="7778805" cy="763525"/>
          </a:xfrm>
        </p:spPr>
        <p:txBody>
          <a:bodyPr>
            <a:normAutofit fontScale="90000"/>
          </a:bodyPr>
          <a:lstStyle/>
          <a:p>
            <a:r>
              <a:rPr lang="en-US" dirty="0"/>
              <a:t> </a:t>
            </a:r>
          </a:p>
        </p:txBody>
      </p:sp>
      <p:sp>
        <p:nvSpPr>
          <p:cNvPr id="3" name="Subtitle 2"/>
          <p:cNvSpPr>
            <a:spLocks noGrp="1"/>
          </p:cNvSpPr>
          <p:nvPr>
            <p:ph type="subTitle" idx="1"/>
          </p:nvPr>
        </p:nvSpPr>
        <p:spPr>
          <a:xfrm>
            <a:off x="215332" y="5469143"/>
            <a:ext cx="9162300" cy="1221640"/>
          </a:xfrm>
        </p:spPr>
        <p:txBody>
          <a:bodyPr>
            <a:noAutofit/>
          </a:bodyPr>
          <a:lstStyle/>
          <a:p>
            <a:r>
              <a:rPr lang="el-GR" sz="5400" b="1" dirty="0">
                <a:solidFill>
                  <a:schemeClr val="bg1"/>
                </a:solidFill>
              </a:rPr>
              <a:t>ΣΥΜΒΟΥΛΟΣ ΣΧΟΛΙΚΗΣ ΖΩΗΣ</a:t>
            </a:r>
            <a:endParaRPr lang="en-US" sz="5400" b="1" dirty="0">
              <a:solidFill>
                <a:schemeClr val="bg1"/>
              </a:solidFill>
            </a:endParaRPr>
          </a:p>
        </p:txBody>
      </p:sp>
    </p:spTree>
    <p:extLst>
      <p:ext uri="{BB962C8B-B14F-4D97-AF65-F5344CB8AC3E}">
        <p14:creationId xmlns:p14="http://schemas.microsoft.com/office/powerpoint/2010/main" val="3639203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EDAD442-F678-7A4F-BD1E-331B0AB96B89}"/>
              </a:ext>
            </a:extLst>
          </p:cNvPr>
          <p:cNvSpPr txBox="1"/>
          <p:nvPr/>
        </p:nvSpPr>
        <p:spPr>
          <a:xfrm>
            <a:off x="517140" y="374900"/>
            <a:ext cx="4607864" cy="438710"/>
          </a:xfrm>
          <a:prstGeom prst="rect">
            <a:avLst/>
          </a:prstGeom>
          <a:noFill/>
        </p:spPr>
        <p:txBody>
          <a:bodyPr wrap="none" rtlCol="0" anchor="t">
            <a:spAutoFit/>
          </a:bodyPr>
          <a:lstStyle/>
          <a:p>
            <a:r>
              <a:rPr lang="el-GR" sz="2251" b="1" dirty="0">
                <a:solidFill>
                  <a:schemeClr val="tx2"/>
                </a:solidFill>
                <a:latin typeface="Open Sans" panose="020B0606030504020204" pitchFamily="34" charset="0"/>
                <a:cs typeface="Poppins" pitchFamily="2" charset="77"/>
              </a:rPr>
              <a:t>Ο ΣΥΜΒΟΥΛΟΣ ΣΧΟΛΙΚΗΣ ΖΩΗΣ</a:t>
            </a:r>
            <a:endParaRPr lang="en-US" sz="2251" b="1" dirty="0">
              <a:solidFill>
                <a:schemeClr val="tx2"/>
              </a:solidFill>
              <a:latin typeface="Open Sans" panose="020B0606030504020204" pitchFamily="34" charset="0"/>
              <a:cs typeface="Poppins" pitchFamily="2" charset="77"/>
            </a:endParaRPr>
          </a:p>
        </p:txBody>
      </p:sp>
      <p:sp>
        <p:nvSpPr>
          <p:cNvPr id="6" name="Round Diagonal Corner Rectangle 5">
            <a:extLst>
              <a:ext uri="{FF2B5EF4-FFF2-40B4-BE49-F238E27FC236}">
                <a16:creationId xmlns:a16="http://schemas.microsoft.com/office/drawing/2014/main" id="{01F7049A-953E-164B-B625-B75DAFCE880E}"/>
              </a:ext>
            </a:extLst>
          </p:cNvPr>
          <p:cNvSpPr/>
          <p:nvPr/>
        </p:nvSpPr>
        <p:spPr>
          <a:xfrm>
            <a:off x="3105611" y="985720"/>
            <a:ext cx="2814335" cy="763525"/>
          </a:xfrm>
          <a:prstGeom prst="round2DiagRect">
            <a:avLst>
              <a:gd name="adj1" fmla="val 0"/>
              <a:gd name="adj2"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4299" tIns="17149" rIns="34299" bIns="17149" numCol="1" spcCol="0" rtlCol="0" fromWordArt="0" anchor="ctr" anchorCtr="0" forceAA="0" compatLnSpc="1">
            <a:prstTxWarp prst="textNoShape">
              <a:avLst/>
            </a:prstTxWarp>
            <a:noAutofit/>
          </a:bodyPr>
          <a:lstStyle/>
          <a:p>
            <a:pPr algn="ctr"/>
            <a:endParaRPr lang="en-US" sz="675" dirty="0">
              <a:latin typeface="Lato Light" panose="020F0502020204030203" pitchFamily="34" charset="0"/>
            </a:endParaRPr>
          </a:p>
        </p:txBody>
      </p:sp>
      <p:sp>
        <p:nvSpPr>
          <p:cNvPr id="7" name="TextBox 6">
            <a:extLst>
              <a:ext uri="{FF2B5EF4-FFF2-40B4-BE49-F238E27FC236}">
                <a16:creationId xmlns:a16="http://schemas.microsoft.com/office/drawing/2014/main" id="{FBC35950-0BE1-D749-9F55-2D9170C512F9}"/>
              </a:ext>
            </a:extLst>
          </p:cNvPr>
          <p:cNvSpPr txBox="1"/>
          <p:nvPr/>
        </p:nvSpPr>
        <p:spPr>
          <a:xfrm>
            <a:off x="3246610" y="1061486"/>
            <a:ext cx="2414828" cy="553549"/>
          </a:xfrm>
          <a:prstGeom prst="rect">
            <a:avLst/>
          </a:prstGeom>
          <a:noFill/>
        </p:spPr>
        <p:txBody>
          <a:bodyPr wrap="none" rtlCol="0" anchor="ctr" anchorCtr="0">
            <a:spAutoFit/>
          </a:bodyPr>
          <a:lstStyle/>
          <a:p>
            <a:pPr algn="ctr">
              <a:lnSpc>
                <a:spcPts val="1876"/>
              </a:lnSpc>
            </a:pPr>
            <a:r>
              <a:rPr lang="el-GR" sz="1200" b="1" dirty="0">
                <a:solidFill>
                  <a:schemeClr val="bg1"/>
                </a:solidFill>
                <a:latin typeface="Open Sans" panose="020B0606030504020204" pitchFamily="34" charset="0"/>
                <a:ea typeface="League Spartan" charset="0"/>
                <a:cs typeface="Poppins" pitchFamily="2" charset="77"/>
              </a:rPr>
              <a:t>ΣΥΜΒΟΥΛΕΥΕΙ </a:t>
            </a:r>
          </a:p>
          <a:p>
            <a:pPr algn="ctr">
              <a:lnSpc>
                <a:spcPts val="1876"/>
              </a:lnSpc>
            </a:pPr>
            <a:r>
              <a:rPr lang="el-GR" sz="1200" b="1" dirty="0">
                <a:solidFill>
                  <a:schemeClr val="bg1"/>
                </a:solidFill>
                <a:latin typeface="Open Sans" panose="020B0606030504020204" pitchFamily="34" charset="0"/>
                <a:ea typeface="League Spartan" charset="0"/>
                <a:cs typeface="Poppins" pitchFamily="2" charset="77"/>
              </a:rPr>
              <a:t>ΚΑΘΟΔΗΓΕΙ ΚΑΙ ΕΝΗΜΕΡΩΝΕΙ</a:t>
            </a:r>
            <a:endParaRPr lang="en-US" sz="1200" b="1" dirty="0">
              <a:solidFill>
                <a:schemeClr val="bg1"/>
              </a:solidFill>
              <a:latin typeface="Open Sans" panose="020B0606030504020204" pitchFamily="34" charset="0"/>
              <a:ea typeface="League Spartan" charset="0"/>
              <a:cs typeface="Poppins" pitchFamily="2" charset="77"/>
            </a:endParaRPr>
          </a:p>
        </p:txBody>
      </p:sp>
      <p:sp>
        <p:nvSpPr>
          <p:cNvPr id="10" name="Round Diagonal Corner Rectangle 9">
            <a:extLst>
              <a:ext uri="{FF2B5EF4-FFF2-40B4-BE49-F238E27FC236}">
                <a16:creationId xmlns:a16="http://schemas.microsoft.com/office/drawing/2014/main" id="{31219EF0-3604-7145-B400-E748B0B3136F}"/>
              </a:ext>
            </a:extLst>
          </p:cNvPr>
          <p:cNvSpPr/>
          <p:nvPr/>
        </p:nvSpPr>
        <p:spPr>
          <a:xfrm>
            <a:off x="3127472" y="2353565"/>
            <a:ext cx="2932778" cy="557358"/>
          </a:xfrm>
          <a:prstGeom prst="round2DiagRect">
            <a:avLst>
              <a:gd name="adj1" fmla="val 0"/>
              <a:gd name="adj2" fmla="val 50000"/>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4299" tIns="17149" rIns="34299" bIns="17149" numCol="1" spcCol="0" rtlCol="0" fromWordArt="0" anchor="ctr" anchorCtr="0" forceAA="0" compatLnSpc="1">
            <a:prstTxWarp prst="textNoShape">
              <a:avLst/>
            </a:prstTxWarp>
            <a:noAutofit/>
          </a:bodyPr>
          <a:lstStyle/>
          <a:p>
            <a:pPr algn="ctr"/>
            <a:endParaRPr lang="en-US" sz="675" dirty="0">
              <a:latin typeface="Lato Light" panose="020F0502020204030203" pitchFamily="34" charset="0"/>
            </a:endParaRPr>
          </a:p>
        </p:txBody>
      </p:sp>
      <p:sp>
        <p:nvSpPr>
          <p:cNvPr id="11" name="TextBox 10">
            <a:extLst>
              <a:ext uri="{FF2B5EF4-FFF2-40B4-BE49-F238E27FC236}">
                <a16:creationId xmlns:a16="http://schemas.microsoft.com/office/drawing/2014/main" id="{C4AF522E-67E4-CB4D-BA06-E84D7C4D1B9C}"/>
              </a:ext>
            </a:extLst>
          </p:cNvPr>
          <p:cNvSpPr txBox="1"/>
          <p:nvPr/>
        </p:nvSpPr>
        <p:spPr>
          <a:xfrm>
            <a:off x="3187546" y="2465282"/>
            <a:ext cx="2812629" cy="309893"/>
          </a:xfrm>
          <a:prstGeom prst="rect">
            <a:avLst/>
          </a:prstGeom>
          <a:noFill/>
        </p:spPr>
        <p:txBody>
          <a:bodyPr wrap="none" rtlCol="0" anchor="ctr" anchorCtr="0">
            <a:spAutoFit/>
          </a:bodyPr>
          <a:lstStyle/>
          <a:p>
            <a:pPr algn="ctr">
              <a:lnSpc>
                <a:spcPts val="1876"/>
              </a:lnSpc>
            </a:pPr>
            <a:r>
              <a:rPr lang="el-GR" sz="1200" b="1" dirty="0">
                <a:solidFill>
                  <a:schemeClr val="bg1"/>
                </a:solidFill>
                <a:latin typeface="Open Sans" panose="020B0606030504020204" pitchFamily="34" charset="0"/>
                <a:ea typeface="League Spartan" charset="0"/>
                <a:cs typeface="Poppins" pitchFamily="2" charset="77"/>
              </a:rPr>
              <a:t>ΜΑΘΗΤΕΣ ΓΟΝΕΙΣ ΚΑΙ ΚΗΔΕΜΟΝΕΣ</a:t>
            </a:r>
            <a:endParaRPr lang="en-US" sz="1200" b="1" dirty="0">
              <a:solidFill>
                <a:schemeClr val="bg1"/>
              </a:solidFill>
              <a:latin typeface="Open Sans" panose="020B0606030504020204" pitchFamily="34" charset="0"/>
              <a:ea typeface="League Spartan" charset="0"/>
              <a:cs typeface="Poppins" pitchFamily="2" charset="77"/>
            </a:endParaRPr>
          </a:p>
        </p:txBody>
      </p:sp>
      <p:sp>
        <p:nvSpPr>
          <p:cNvPr id="13" name="Round Diagonal Corner Rectangle 12">
            <a:extLst>
              <a:ext uri="{FF2B5EF4-FFF2-40B4-BE49-F238E27FC236}">
                <a16:creationId xmlns:a16="http://schemas.microsoft.com/office/drawing/2014/main" id="{E51CDCFA-61C8-6F45-8C5C-4892B2FBAA3C}"/>
              </a:ext>
            </a:extLst>
          </p:cNvPr>
          <p:cNvSpPr/>
          <p:nvPr/>
        </p:nvSpPr>
        <p:spPr>
          <a:xfrm>
            <a:off x="2992052" y="3200814"/>
            <a:ext cx="3203616" cy="639169"/>
          </a:xfrm>
          <a:prstGeom prst="round2DiagRect">
            <a:avLst>
              <a:gd name="adj1" fmla="val 0"/>
              <a:gd name="adj2" fmla="val 50000"/>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4299" tIns="17149" rIns="34299" bIns="17149" numCol="1" spcCol="0" rtlCol="0" fromWordArt="0" anchor="ctr" anchorCtr="0" forceAA="0" compatLnSpc="1">
            <a:prstTxWarp prst="textNoShape">
              <a:avLst/>
            </a:prstTxWarp>
            <a:noAutofit/>
          </a:bodyPr>
          <a:lstStyle/>
          <a:p>
            <a:pPr algn="ctr"/>
            <a:endParaRPr lang="en-US" sz="675" dirty="0">
              <a:latin typeface="Lato Light" panose="020F0502020204030203" pitchFamily="34" charset="0"/>
            </a:endParaRPr>
          </a:p>
        </p:txBody>
      </p:sp>
      <p:sp>
        <p:nvSpPr>
          <p:cNvPr id="14" name="TextBox 13">
            <a:extLst>
              <a:ext uri="{FF2B5EF4-FFF2-40B4-BE49-F238E27FC236}">
                <a16:creationId xmlns:a16="http://schemas.microsoft.com/office/drawing/2014/main" id="{6C5C6208-8E82-524A-AA2F-FEFC5942E6E1}"/>
              </a:ext>
            </a:extLst>
          </p:cNvPr>
          <p:cNvSpPr txBox="1"/>
          <p:nvPr/>
        </p:nvSpPr>
        <p:spPr>
          <a:xfrm>
            <a:off x="3227830" y="3179656"/>
            <a:ext cx="2980144" cy="553549"/>
          </a:xfrm>
          <a:prstGeom prst="rect">
            <a:avLst/>
          </a:prstGeom>
          <a:noFill/>
        </p:spPr>
        <p:txBody>
          <a:bodyPr wrap="square" rtlCol="0" anchor="ctr" anchorCtr="0">
            <a:spAutoFit/>
          </a:bodyPr>
          <a:lstStyle/>
          <a:p>
            <a:pPr algn="ctr">
              <a:lnSpc>
                <a:spcPts val="1876"/>
              </a:lnSpc>
            </a:pPr>
            <a:r>
              <a:rPr lang="el-GR" sz="1200" b="1" dirty="0">
                <a:solidFill>
                  <a:schemeClr val="bg1"/>
                </a:solidFill>
                <a:latin typeface="Open Sans" panose="020B0606030504020204" pitchFamily="34" charset="0"/>
                <a:ea typeface="League Spartan" charset="0"/>
                <a:cs typeface="Poppins" pitchFamily="2" charset="77"/>
              </a:rPr>
              <a:t>ΖΗΤΗΜΑΤΑ ΠΟΥ ΧΡΗΖΟΥΝ ΠΑΙΔΑΓΩΓΙΚΗΣ ΑΝΤΙΜΕΤΩΠΙΣΗΣ</a:t>
            </a:r>
            <a:endParaRPr lang="en-US" sz="1200" b="1" dirty="0">
              <a:solidFill>
                <a:schemeClr val="bg1"/>
              </a:solidFill>
              <a:latin typeface="Open Sans" panose="020B0606030504020204" pitchFamily="34" charset="0"/>
              <a:ea typeface="League Spartan" charset="0"/>
              <a:cs typeface="Poppins" pitchFamily="2" charset="77"/>
            </a:endParaRPr>
          </a:p>
        </p:txBody>
      </p:sp>
      <p:sp>
        <p:nvSpPr>
          <p:cNvPr id="16" name="Round Diagonal Corner Rectangle 15">
            <a:extLst>
              <a:ext uri="{FF2B5EF4-FFF2-40B4-BE49-F238E27FC236}">
                <a16:creationId xmlns:a16="http://schemas.microsoft.com/office/drawing/2014/main" id="{C6FEC44E-70B3-DC48-AC72-A3B732FF1FBF}"/>
              </a:ext>
            </a:extLst>
          </p:cNvPr>
          <p:cNvSpPr/>
          <p:nvPr/>
        </p:nvSpPr>
        <p:spPr>
          <a:xfrm>
            <a:off x="4671406" y="5122627"/>
            <a:ext cx="1356088" cy="519137"/>
          </a:xfrm>
          <a:prstGeom prst="round2DiagRect">
            <a:avLst>
              <a:gd name="adj1" fmla="val 9079"/>
              <a:gd name="adj2" fmla="val 17365"/>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75" dirty="0">
              <a:latin typeface="Lato Light" panose="020F0502020204030203" pitchFamily="34" charset="0"/>
            </a:endParaRPr>
          </a:p>
        </p:txBody>
      </p:sp>
      <p:sp>
        <p:nvSpPr>
          <p:cNvPr id="17" name="TextBox 16">
            <a:extLst>
              <a:ext uri="{FF2B5EF4-FFF2-40B4-BE49-F238E27FC236}">
                <a16:creationId xmlns:a16="http://schemas.microsoft.com/office/drawing/2014/main" id="{C73FADA8-58D7-F943-8C8D-7890ACDC1440}"/>
              </a:ext>
            </a:extLst>
          </p:cNvPr>
          <p:cNvSpPr txBox="1"/>
          <p:nvPr/>
        </p:nvSpPr>
        <p:spPr>
          <a:xfrm>
            <a:off x="4681595" y="5161848"/>
            <a:ext cx="1395598" cy="425758"/>
          </a:xfrm>
          <a:prstGeom prst="rect">
            <a:avLst/>
          </a:prstGeom>
          <a:noFill/>
        </p:spPr>
        <p:txBody>
          <a:bodyPr wrap="square" rtlCol="0" anchor="ctr" anchorCtr="0">
            <a:spAutoFit/>
          </a:bodyPr>
          <a:lstStyle/>
          <a:p>
            <a:pPr algn="ctr">
              <a:lnSpc>
                <a:spcPts val="1313"/>
              </a:lnSpc>
            </a:pPr>
            <a:r>
              <a:rPr lang="el-GR" sz="1100" dirty="0">
                <a:solidFill>
                  <a:schemeClr val="bg1"/>
                </a:solidFill>
                <a:latin typeface="Lato Light" panose="020F0502020204030203" pitchFamily="34" charset="0"/>
                <a:ea typeface="Lato Light" panose="020F0502020204030203" pitchFamily="34" charset="0"/>
                <a:cs typeface="Lato Light" panose="020F0502020204030203" pitchFamily="34" charset="0"/>
              </a:rPr>
              <a:t>Μαθησιακές δυσκολίες</a:t>
            </a:r>
            <a:endParaRPr lang="en-US" sz="1100" dirty="0">
              <a:solidFill>
                <a:schemeClr val="bg1"/>
              </a:solidFill>
              <a:latin typeface="Lato Light" panose="020F0502020204030203" pitchFamily="34" charset="0"/>
              <a:ea typeface="Lato Light" panose="020F0502020204030203" pitchFamily="34" charset="0"/>
              <a:cs typeface="Lato Light" panose="020F0502020204030203" pitchFamily="34" charset="0"/>
            </a:endParaRPr>
          </a:p>
        </p:txBody>
      </p:sp>
      <p:sp>
        <p:nvSpPr>
          <p:cNvPr id="20" name="Round Diagonal Corner Rectangle 19">
            <a:extLst>
              <a:ext uri="{FF2B5EF4-FFF2-40B4-BE49-F238E27FC236}">
                <a16:creationId xmlns:a16="http://schemas.microsoft.com/office/drawing/2014/main" id="{127D7B8A-BB21-6E4F-8575-E37B55EDD83A}"/>
              </a:ext>
            </a:extLst>
          </p:cNvPr>
          <p:cNvSpPr/>
          <p:nvPr/>
        </p:nvSpPr>
        <p:spPr>
          <a:xfrm>
            <a:off x="7291513" y="5122627"/>
            <a:ext cx="1282029" cy="576953"/>
          </a:xfrm>
          <a:prstGeom prst="round2DiagRect">
            <a:avLst>
              <a:gd name="adj1" fmla="val 9079"/>
              <a:gd name="adj2" fmla="val 17365"/>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75" dirty="0">
              <a:latin typeface="Lato Light" panose="020F0502020204030203" pitchFamily="34" charset="0"/>
            </a:endParaRPr>
          </a:p>
        </p:txBody>
      </p:sp>
      <p:sp>
        <p:nvSpPr>
          <p:cNvPr id="21" name="TextBox 20">
            <a:extLst>
              <a:ext uri="{FF2B5EF4-FFF2-40B4-BE49-F238E27FC236}">
                <a16:creationId xmlns:a16="http://schemas.microsoft.com/office/drawing/2014/main" id="{343D701A-49A0-9540-B76D-D9EA06E572DB}"/>
              </a:ext>
            </a:extLst>
          </p:cNvPr>
          <p:cNvSpPr txBox="1"/>
          <p:nvPr/>
        </p:nvSpPr>
        <p:spPr>
          <a:xfrm>
            <a:off x="7302408" y="5114869"/>
            <a:ext cx="1316963" cy="592470"/>
          </a:xfrm>
          <a:prstGeom prst="rect">
            <a:avLst/>
          </a:prstGeom>
          <a:noFill/>
        </p:spPr>
        <p:txBody>
          <a:bodyPr wrap="square" rtlCol="0" anchor="ctr" anchorCtr="0">
            <a:spAutoFit/>
          </a:bodyPr>
          <a:lstStyle/>
          <a:p>
            <a:pPr algn="ctr">
              <a:lnSpc>
                <a:spcPts val="1313"/>
              </a:lnSpc>
            </a:pPr>
            <a:r>
              <a:rPr lang="el-GR" sz="1100" dirty="0">
                <a:solidFill>
                  <a:schemeClr val="bg1"/>
                </a:solidFill>
                <a:latin typeface="Lato Light" panose="020F0502020204030203" pitchFamily="34" charset="0"/>
                <a:ea typeface="Lato Light" panose="020F0502020204030203" pitchFamily="34" charset="0"/>
                <a:cs typeface="Lato Light" panose="020F0502020204030203" pitchFamily="34" charset="0"/>
              </a:rPr>
              <a:t>Επικοινωνία σχολείου</a:t>
            </a:r>
          </a:p>
          <a:p>
            <a:pPr algn="ctr">
              <a:lnSpc>
                <a:spcPts val="1313"/>
              </a:lnSpc>
            </a:pPr>
            <a:r>
              <a:rPr lang="el-GR" sz="1100" dirty="0">
                <a:solidFill>
                  <a:schemeClr val="bg1"/>
                </a:solidFill>
                <a:latin typeface="Lato Light" panose="020F0502020204030203" pitchFamily="34" charset="0"/>
                <a:ea typeface="Lato Light" panose="020F0502020204030203" pitchFamily="34" charset="0"/>
                <a:cs typeface="Lato Light" panose="020F0502020204030203" pitchFamily="34" charset="0"/>
              </a:rPr>
              <a:t> οικογένειας</a:t>
            </a:r>
            <a:endParaRPr lang="en-US" sz="1100" dirty="0">
              <a:solidFill>
                <a:schemeClr val="bg1"/>
              </a:solidFill>
              <a:latin typeface="Lato Light" panose="020F0502020204030203" pitchFamily="34" charset="0"/>
              <a:ea typeface="Lato Light" panose="020F0502020204030203" pitchFamily="34" charset="0"/>
              <a:cs typeface="Lato Light" panose="020F0502020204030203" pitchFamily="34" charset="0"/>
            </a:endParaRPr>
          </a:p>
        </p:txBody>
      </p:sp>
      <p:sp>
        <p:nvSpPr>
          <p:cNvPr id="23" name="Round Diagonal Corner Rectangle 22">
            <a:extLst>
              <a:ext uri="{FF2B5EF4-FFF2-40B4-BE49-F238E27FC236}">
                <a16:creationId xmlns:a16="http://schemas.microsoft.com/office/drawing/2014/main" id="{E0D9E016-746C-8245-A2B8-44CE405723D6}"/>
              </a:ext>
            </a:extLst>
          </p:cNvPr>
          <p:cNvSpPr/>
          <p:nvPr/>
        </p:nvSpPr>
        <p:spPr>
          <a:xfrm>
            <a:off x="6038389" y="5122627"/>
            <a:ext cx="1168170" cy="457085"/>
          </a:xfrm>
          <a:prstGeom prst="round2DiagRect">
            <a:avLst>
              <a:gd name="adj1" fmla="val 9079"/>
              <a:gd name="adj2" fmla="val 17365"/>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75" dirty="0">
              <a:latin typeface="Lato Light" panose="020F0502020204030203" pitchFamily="34" charset="0"/>
            </a:endParaRPr>
          </a:p>
        </p:txBody>
      </p:sp>
      <p:sp>
        <p:nvSpPr>
          <p:cNvPr id="24" name="TextBox 23">
            <a:extLst>
              <a:ext uri="{FF2B5EF4-FFF2-40B4-BE49-F238E27FC236}">
                <a16:creationId xmlns:a16="http://schemas.microsoft.com/office/drawing/2014/main" id="{6BC42649-183B-914A-B169-94B3A51E5015}"/>
              </a:ext>
            </a:extLst>
          </p:cNvPr>
          <p:cNvSpPr txBox="1"/>
          <p:nvPr/>
        </p:nvSpPr>
        <p:spPr>
          <a:xfrm>
            <a:off x="6194314" y="5221648"/>
            <a:ext cx="856325" cy="259045"/>
          </a:xfrm>
          <a:prstGeom prst="rect">
            <a:avLst/>
          </a:prstGeom>
          <a:noFill/>
        </p:spPr>
        <p:txBody>
          <a:bodyPr wrap="none" rtlCol="0" anchor="ctr" anchorCtr="0">
            <a:spAutoFit/>
          </a:bodyPr>
          <a:lstStyle/>
          <a:p>
            <a:pPr algn="ctr">
              <a:lnSpc>
                <a:spcPts val="1313"/>
              </a:lnSpc>
            </a:pPr>
            <a:r>
              <a:rPr lang="el-GR" sz="1100" dirty="0">
                <a:solidFill>
                  <a:schemeClr val="bg1"/>
                </a:solidFill>
                <a:latin typeface="Lato Light" panose="020F0502020204030203" pitchFamily="34" charset="0"/>
                <a:ea typeface="Lato Light" panose="020F0502020204030203" pitchFamily="34" charset="0"/>
                <a:cs typeface="Lato Light" panose="020F0502020204030203" pitchFamily="34" charset="0"/>
              </a:rPr>
              <a:t>Μετάβαση</a:t>
            </a:r>
            <a:endParaRPr lang="en-US" sz="1100" dirty="0">
              <a:solidFill>
                <a:schemeClr val="bg1"/>
              </a:solidFill>
              <a:latin typeface="Lato Light" panose="020F0502020204030203" pitchFamily="34" charset="0"/>
              <a:ea typeface="Lato Light" panose="020F0502020204030203" pitchFamily="34" charset="0"/>
              <a:cs typeface="Lato Light" panose="020F0502020204030203" pitchFamily="34" charset="0"/>
            </a:endParaRPr>
          </a:p>
        </p:txBody>
      </p:sp>
      <p:sp>
        <p:nvSpPr>
          <p:cNvPr id="26" name="Round Diagonal Corner Rectangle 25">
            <a:extLst>
              <a:ext uri="{FF2B5EF4-FFF2-40B4-BE49-F238E27FC236}">
                <a16:creationId xmlns:a16="http://schemas.microsoft.com/office/drawing/2014/main" id="{10070BE3-E451-2448-A5FF-84CB4A1FD0C0}"/>
              </a:ext>
            </a:extLst>
          </p:cNvPr>
          <p:cNvSpPr/>
          <p:nvPr/>
        </p:nvSpPr>
        <p:spPr>
          <a:xfrm>
            <a:off x="3208571" y="5122627"/>
            <a:ext cx="1411572" cy="493597"/>
          </a:xfrm>
          <a:prstGeom prst="round2DiagRect">
            <a:avLst>
              <a:gd name="adj1" fmla="val 9079"/>
              <a:gd name="adj2" fmla="val 17365"/>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75" dirty="0">
              <a:latin typeface="Lato Light" panose="020F0502020204030203" pitchFamily="34" charset="0"/>
            </a:endParaRPr>
          </a:p>
        </p:txBody>
      </p:sp>
      <p:sp>
        <p:nvSpPr>
          <p:cNvPr id="27" name="TextBox 26">
            <a:extLst>
              <a:ext uri="{FF2B5EF4-FFF2-40B4-BE49-F238E27FC236}">
                <a16:creationId xmlns:a16="http://schemas.microsoft.com/office/drawing/2014/main" id="{591CD72B-DDCA-7741-B3F0-0BE6EDCF4CCD}"/>
              </a:ext>
            </a:extLst>
          </p:cNvPr>
          <p:cNvSpPr txBox="1"/>
          <p:nvPr/>
        </p:nvSpPr>
        <p:spPr>
          <a:xfrm>
            <a:off x="3155508" y="5268761"/>
            <a:ext cx="1529586" cy="259045"/>
          </a:xfrm>
          <a:prstGeom prst="rect">
            <a:avLst/>
          </a:prstGeom>
          <a:noFill/>
        </p:spPr>
        <p:txBody>
          <a:bodyPr wrap="none" rtlCol="0" anchor="ctr" anchorCtr="0">
            <a:spAutoFit/>
          </a:bodyPr>
          <a:lstStyle/>
          <a:p>
            <a:pPr algn="ctr">
              <a:lnSpc>
                <a:spcPts val="1313"/>
              </a:lnSpc>
            </a:pPr>
            <a:r>
              <a:rPr lang="el-GR" sz="1100" dirty="0">
                <a:solidFill>
                  <a:schemeClr val="bg1"/>
                </a:solidFill>
                <a:latin typeface="Lato Light" panose="020F0502020204030203" pitchFamily="34" charset="0"/>
                <a:ea typeface="Lato Light" panose="020F0502020204030203" pitchFamily="34" charset="0"/>
                <a:cs typeface="Lato Light" panose="020F0502020204030203" pitchFamily="34" charset="0"/>
              </a:rPr>
              <a:t>Ένταξη συμπερίληψη</a:t>
            </a:r>
            <a:endParaRPr lang="en-US" sz="1100" dirty="0">
              <a:solidFill>
                <a:schemeClr val="bg1"/>
              </a:solidFill>
              <a:latin typeface="Lato Light" panose="020F0502020204030203" pitchFamily="34" charset="0"/>
              <a:ea typeface="Lato Light" panose="020F0502020204030203" pitchFamily="34" charset="0"/>
              <a:cs typeface="Lato Light" panose="020F0502020204030203" pitchFamily="34" charset="0"/>
            </a:endParaRPr>
          </a:p>
        </p:txBody>
      </p:sp>
      <p:sp>
        <p:nvSpPr>
          <p:cNvPr id="29" name="Round Diagonal Corner Rectangle 28">
            <a:extLst>
              <a:ext uri="{FF2B5EF4-FFF2-40B4-BE49-F238E27FC236}">
                <a16:creationId xmlns:a16="http://schemas.microsoft.com/office/drawing/2014/main" id="{DC2A4D4F-A108-834E-B003-AC1E43702F44}"/>
              </a:ext>
            </a:extLst>
          </p:cNvPr>
          <p:cNvSpPr/>
          <p:nvPr/>
        </p:nvSpPr>
        <p:spPr>
          <a:xfrm>
            <a:off x="1795103" y="5122627"/>
            <a:ext cx="1374094" cy="576953"/>
          </a:xfrm>
          <a:prstGeom prst="round2DiagRect">
            <a:avLst>
              <a:gd name="adj1" fmla="val 9079"/>
              <a:gd name="adj2" fmla="val 17365"/>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75" dirty="0">
              <a:latin typeface="Lato Light" panose="020F0502020204030203" pitchFamily="34" charset="0"/>
            </a:endParaRPr>
          </a:p>
        </p:txBody>
      </p:sp>
      <p:sp>
        <p:nvSpPr>
          <p:cNvPr id="30" name="TextBox 29">
            <a:extLst>
              <a:ext uri="{FF2B5EF4-FFF2-40B4-BE49-F238E27FC236}">
                <a16:creationId xmlns:a16="http://schemas.microsoft.com/office/drawing/2014/main" id="{E05E2F68-AED7-4646-8BA5-DE56F3F81E83}"/>
              </a:ext>
            </a:extLst>
          </p:cNvPr>
          <p:cNvSpPr txBox="1"/>
          <p:nvPr/>
        </p:nvSpPr>
        <p:spPr>
          <a:xfrm>
            <a:off x="1749274" y="5140410"/>
            <a:ext cx="1430112" cy="425758"/>
          </a:xfrm>
          <a:prstGeom prst="rect">
            <a:avLst/>
          </a:prstGeom>
          <a:noFill/>
        </p:spPr>
        <p:txBody>
          <a:bodyPr wrap="square" rtlCol="0" anchor="ctr" anchorCtr="0">
            <a:spAutoFit/>
          </a:bodyPr>
          <a:lstStyle/>
          <a:p>
            <a:pPr algn="ctr">
              <a:lnSpc>
                <a:spcPts val="1313"/>
              </a:lnSpc>
            </a:pPr>
            <a:r>
              <a:rPr lang="el-GR" sz="1100" dirty="0">
                <a:solidFill>
                  <a:schemeClr val="bg1"/>
                </a:solidFill>
                <a:latin typeface="Lato Light" panose="020F0502020204030203" pitchFamily="34" charset="0"/>
                <a:ea typeface="Lato Light" panose="020F0502020204030203" pitchFamily="34" charset="0"/>
                <a:cs typeface="Lato Light" panose="020F0502020204030203" pitchFamily="34" charset="0"/>
              </a:rPr>
              <a:t>Πρόληψη ακραίων συμπεριφορών</a:t>
            </a:r>
            <a:endParaRPr lang="en-US" sz="1100" dirty="0">
              <a:solidFill>
                <a:schemeClr val="bg1"/>
              </a:solidFill>
              <a:latin typeface="Lato Light" panose="020F0502020204030203" pitchFamily="34" charset="0"/>
              <a:ea typeface="Lato Light" panose="020F0502020204030203" pitchFamily="34" charset="0"/>
              <a:cs typeface="Lato Light" panose="020F0502020204030203" pitchFamily="34" charset="0"/>
            </a:endParaRPr>
          </a:p>
        </p:txBody>
      </p:sp>
      <p:sp>
        <p:nvSpPr>
          <p:cNvPr id="32" name="Round Diagonal Corner Rectangle 31">
            <a:extLst>
              <a:ext uri="{FF2B5EF4-FFF2-40B4-BE49-F238E27FC236}">
                <a16:creationId xmlns:a16="http://schemas.microsoft.com/office/drawing/2014/main" id="{423F0240-40FE-6445-BA1D-5187DE8EE848}"/>
              </a:ext>
            </a:extLst>
          </p:cNvPr>
          <p:cNvSpPr/>
          <p:nvPr/>
        </p:nvSpPr>
        <p:spPr>
          <a:xfrm>
            <a:off x="353642" y="5122627"/>
            <a:ext cx="1366980" cy="519137"/>
          </a:xfrm>
          <a:prstGeom prst="round2DiagRect">
            <a:avLst>
              <a:gd name="adj1" fmla="val 9079"/>
              <a:gd name="adj2" fmla="val 17365"/>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75" dirty="0">
              <a:latin typeface="Lato Light" panose="020F0502020204030203" pitchFamily="34" charset="0"/>
            </a:endParaRPr>
          </a:p>
        </p:txBody>
      </p:sp>
      <p:sp>
        <p:nvSpPr>
          <p:cNvPr id="33" name="TextBox 32">
            <a:extLst>
              <a:ext uri="{FF2B5EF4-FFF2-40B4-BE49-F238E27FC236}">
                <a16:creationId xmlns:a16="http://schemas.microsoft.com/office/drawing/2014/main" id="{EA6DC700-8BD2-814C-9C98-797BC41562BA}"/>
              </a:ext>
            </a:extLst>
          </p:cNvPr>
          <p:cNvSpPr txBox="1"/>
          <p:nvPr/>
        </p:nvSpPr>
        <p:spPr>
          <a:xfrm>
            <a:off x="517140" y="5139072"/>
            <a:ext cx="1060438" cy="425758"/>
          </a:xfrm>
          <a:prstGeom prst="rect">
            <a:avLst/>
          </a:prstGeom>
          <a:noFill/>
        </p:spPr>
        <p:txBody>
          <a:bodyPr wrap="square" rtlCol="0" anchor="ctr" anchorCtr="0">
            <a:spAutoFit/>
          </a:bodyPr>
          <a:lstStyle/>
          <a:p>
            <a:pPr algn="ctr">
              <a:lnSpc>
                <a:spcPts val="1313"/>
              </a:lnSpc>
            </a:pPr>
            <a:r>
              <a:rPr lang="el-GR" sz="1200" dirty="0">
                <a:solidFill>
                  <a:schemeClr val="bg1"/>
                </a:solidFill>
                <a:latin typeface="Lato Light" panose="020F0502020204030203" pitchFamily="34" charset="0"/>
                <a:ea typeface="Lato Light" panose="020F0502020204030203" pitchFamily="34" charset="0"/>
                <a:cs typeface="Lato Light" panose="020F0502020204030203" pitchFamily="34" charset="0"/>
              </a:rPr>
              <a:t>Διαχείριση </a:t>
            </a:r>
            <a:r>
              <a:rPr lang="el-GR" sz="1200" dirty="0" err="1">
                <a:solidFill>
                  <a:schemeClr val="bg1"/>
                </a:solidFill>
                <a:latin typeface="Lato Light" panose="020F0502020204030203" pitchFamily="34" charset="0"/>
                <a:ea typeface="Lato Light" panose="020F0502020204030203" pitchFamily="34" charset="0"/>
                <a:cs typeface="Lato Light" panose="020F0502020204030203" pitchFamily="34" charset="0"/>
              </a:rPr>
              <a:t>κρίσεωνη</a:t>
            </a:r>
            <a:endParaRPr lang="en-US" sz="1200" dirty="0">
              <a:solidFill>
                <a:schemeClr val="bg1"/>
              </a:solidFill>
              <a:latin typeface="Lato Light" panose="020F0502020204030203" pitchFamily="34" charset="0"/>
              <a:ea typeface="Lato Light" panose="020F0502020204030203" pitchFamily="34" charset="0"/>
              <a:cs typeface="Lato Light" panose="020F0502020204030203" pitchFamily="34" charset="0"/>
            </a:endParaRPr>
          </a:p>
        </p:txBody>
      </p:sp>
      <p:cxnSp>
        <p:nvCxnSpPr>
          <p:cNvPr id="35" name="Straight Arrow Connector 34">
            <a:extLst>
              <a:ext uri="{FF2B5EF4-FFF2-40B4-BE49-F238E27FC236}">
                <a16:creationId xmlns:a16="http://schemas.microsoft.com/office/drawing/2014/main" id="{38251424-4E9A-2240-9EDE-256ADB58ED09}"/>
              </a:ext>
            </a:extLst>
          </p:cNvPr>
          <p:cNvCxnSpPr>
            <a:cxnSpLocks/>
            <a:stCxn id="6" idx="1"/>
          </p:cNvCxnSpPr>
          <p:nvPr/>
        </p:nvCxnSpPr>
        <p:spPr>
          <a:xfrm>
            <a:off x="4512779" y="1749245"/>
            <a:ext cx="0" cy="622666"/>
          </a:xfrm>
          <a:prstGeom prst="straightConnector1">
            <a:avLst/>
          </a:prstGeom>
          <a:ln w="38100">
            <a:solidFill>
              <a:schemeClr val="bg1">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7" name="Straight Arrow Connector 36">
            <a:extLst>
              <a:ext uri="{FF2B5EF4-FFF2-40B4-BE49-F238E27FC236}">
                <a16:creationId xmlns:a16="http://schemas.microsoft.com/office/drawing/2014/main" id="{20477657-3BC7-0A4C-B7CB-219075805409}"/>
              </a:ext>
            </a:extLst>
          </p:cNvPr>
          <p:cNvCxnSpPr>
            <a:cxnSpLocks/>
            <a:stCxn id="10" idx="1"/>
            <a:endCxn id="13" idx="3"/>
          </p:cNvCxnSpPr>
          <p:nvPr/>
        </p:nvCxnSpPr>
        <p:spPr>
          <a:xfrm flipH="1">
            <a:off x="4593860" y="2910923"/>
            <a:ext cx="1" cy="289891"/>
          </a:xfrm>
          <a:prstGeom prst="straightConnector1">
            <a:avLst/>
          </a:prstGeom>
          <a:ln w="38100">
            <a:solidFill>
              <a:schemeClr val="bg1">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9" name="Elbow Connector 38">
            <a:extLst>
              <a:ext uri="{FF2B5EF4-FFF2-40B4-BE49-F238E27FC236}">
                <a16:creationId xmlns:a16="http://schemas.microsoft.com/office/drawing/2014/main" id="{F35927DB-260E-094B-A4A9-8F4A29716514}"/>
              </a:ext>
            </a:extLst>
          </p:cNvPr>
          <p:cNvCxnSpPr>
            <a:cxnSpLocks/>
            <a:stCxn id="13" idx="1"/>
            <a:endCxn id="16" idx="3"/>
          </p:cNvCxnSpPr>
          <p:nvPr/>
        </p:nvCxnSpPr>
        <p:spPr>
          <a:xfrm rot="16200000" flipH="1">
            <a:off x="4330333" y="4103510"/>
            <a:ext cx="1282644" cy="755590"/>
          </a:xfrm>
          <a:prstGeom prst="bentConnector3">
            <a:avLst/>
          </a:prstGeom>
          <a:ln w="381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41" name="Elbow Connector 40">
            <a:extLst>
              <a:ext uri="{FF2B5EF4-FFF2-40B4-BE49-F238E27FC236}">
                <a16:creationId xmlns:a16="http://schemas.microsoft.com/office/drawing/2014/main" id="{A3C91500-1983-3C4C-B5E6-E250637BAF54}"/>
              </a:ext>
            </a:extLst>
          </p:cNvPr>
          <p:cNvCxnSpPr>
            <a:cxnSpLocks/>
            <a:stCxn id="13" idx="1"/>
            <a:endCxn id="23" idx="3"/>
          </p:cNvCxnSpPr>
          <p:nvPr/>
        </p:nvCxnSpPr>
        <p:spPr>
          <a:xfrm rot="16200000" flipH="1">
            <a:off x="4966845" y="3466998"/>
            <a:ext cx="1282644" cy="2028614"/>
          </a:xfrm>
          <a:prstGeom prst="bentConnector3">
            <a:avLst/>
          </a:prstGeom>
          <a:ln w="38100">
            <a:solidFill>
              <a:schemeClr val="bg1">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43" name="Elbow Connector 42">
            <a:extLst>
              <a:ext uri="{FF2B5EF4-FFF2-40B4-BE49-F238E27FC236}">
                <a16:creationId xmlns:a16="http://schemas.microsoft.com/office/drawing/2014/main" id="{B9C6C11E-71BC-4747-94BA-307EA5A5CC77}"/>
              </a:ext>
            </a:extLst>
          </p:cNvPr>
          <p:cNvCxnSpPr>
            <a:cxnSpLocks/>
            <a:stCxn id="13" idx="1"/>
            <a:endCxn id="20" idx="3"/>
          </p:cNvCxnSpPr>
          <p:nvPr/>
        </p:nvCxnSpPr>
        <p:spPr>
          <a:xfrm rot="16200000" flipH="1">
            <a:off x="5621872" y="2811971"/>
            <a:ext cx="1282644" cy="3338668"/>
          </a:xfrm>
          <a:prstGeom prst="bentConnector3">
            <a:avLst/>
          </a:prstGeom>
          <a:ln w="38100">
            <a:solidFill>
              <a:schemeClr val="bg1">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45" name="Elbow Connector 44">
            <a:extLst>
              <a:ext uri="{FF2B5EF4-FFF2-40B4-BE49-F238E27FC236}">
                <a16:creationId xmlns:a16="http://schemas.microsoft.com/office/drawing/2014/main" id="{7ECE7E77-FF93-F041-BBD9-AAAF5B90E8DE}"/>
              </a:ext>
            </a:extLst>
          </p:cNvPr>
          <p:cNvCxnSpPr>
            <a:cxnSpLocks/>
            <a:stCxn id="13" idx="1"/>
            <a:endCxn id="26" idx="3"/>
          </p:cNvCxnSpPr>
          <p:nvPr/>
        </p:nvCxnSpPr>
        <p:spPr>
          <a:xfrm rot="5400000">
            <a:off x="3612787" y="4141554"/>
            <a:ext cx="1282644" cy="679503"/>
          </a:xfrm>
          <a:prstGeom prst="bentConnector3">
            <a:avLst/>
          </a:prstGeom>
          <a:ln w="38100">
            <a:solidFill>
              <a:schemeClr val="bg1">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47" name="Elbow Connector 46">
            <a:extLst>
              <a:ext uri="{FF2B5EF4-FFF2-40B4-BE49-F238E27FC236}">
                <a16:creationId xmlns:a16="http://schemas.microsoft.com/office/drawing/2014/main" id="{92F031DF-3DC3-0E42-A7A9-018A16540CB9}"/>
              </a:ext>
            </a:extLst>
          </p:cNvPr>
          <p:cNvCxnSpPr>
            <a:cxnSpLocks/>
            <a:stCxn id="13" idx="1"/>
            <a:endCxn id="29" idx="3"/>
          </p:cNvCxnSpPr>
          <p:nvPr/>
        </p:nvCxnSpPr>
        <p:spPr>
          <a:xfrm rot="5400000">
            <a:off x="2896683" y="3425450"/>
            <a:ext cx="1282644" cy="2111710"/>
          </a:xfrm>
          <a:prstGeom prst="bentConnector3">
            <a:avLst/>
          </a:prstGeom>
          <a:ln w="38100">
            <a:solidFill>
              <a:schemeClr val="bg1">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49" name="Elbow Connector 48">
            <a:extLst>
              <a:ext uri="{FF2B5EF4-FFF2-40B4-BE49-F238E27FC236}">
                <a16:creationId xmlns:a16="http://schemas.microsoft.com/office/drawing/2014/main" id="{D8F492B6-E4FD-7948-B24D-F3B3115A2E51}"/>
              </a:ext>
            </a:extLst>
          </p:cNvPr>
          <p:cNvCxnSpPr>
            <a:cxnSpLocks/>
            <a:stCxn id="13" idx="1"/>
            <a:endCxn id="32" idx="3"/>
          </p:cNvCxnSpPr>
          <p:nvPr/>
        </p:nvCxnSpPr>
        <p:spPr>
          <a:xfrm rot="5400000">
            <a:off x="2174174" y="2702941"/>
            <a:ext cx="1282644" cy="3556728"/>
          </a:xfrm>
          <a:prstGeom prst="bentConnector3">
            <a:avLst/>
          </a:prstGeom>
          <a:ln w="38100">
            <a:solidFill>
              <a:schemeClr val="bg1">
                <a:lumMod val="75000"/>
              </a:schemeClr>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265401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duotone>
              <a:schemeClr val="accent2">
                <a:shade val="45000"/>
                <a:satMod val="135000"/>
              </a:schemeClr>
              <a:prstClr val="white"/>
            </a:duotone>
          </a:blip>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US" dirty="0"/>
          </a:p>
          <a:p>
            <a:endParaRPr lang="en-US" dirty="0"/>
          </a:p>
        </p:txBody>
      </p:sp>
      <p:pic>
        <p:nvPicPr>
          <p:cNvPr id="7" name="Εικόνα 6">
            <a:extLst>
              <a:ext uri="{FF2B5EF4-FFF2-40B4-BE49-F238E27FC236}">
                <a16:creationId xmlns:a16="http://schemas.microsoft.com/office/drawing/2014/main" id="{83A60C9B-11C5-4BA1-B368-BFA7A171E434}"/>
              </a:ext>
            </a:extLst>
          </p:cNvPr>
          <p:cNvPicPr>
            <a:picLocks noChangeAspect="1"/>
          </p:cNvPicPr>
          <p:nvPr/>
        </p:nvPicPr>
        <p:blipFill>
          <a:blip r:embed="rId3">
            <a:duotone>
              <a:schemeClr val="accent2">
                <a:shade val="45000"/>
                <a:satMod val="135000"/>
              </a:schemeClr>
              <a:prstClr val="white"/>
            </a:duotone>
          </a:blip>
          <a:stretch>
            <a:fillRect/>
          </a:stretch>
        </p:blipFill>
        <p:spPr>
          <a:xfrm>
            <a:off x="0" y="374900"/>
            <a:ext cx="9144000" cy="5114342"/>
          </a:xfrm>
          <a:prstGeom prst="rect">
            <a:avLst/>
          </a:prstGeom>
        </p:spPr>
      </p:pic>
    </p:spTree>
    <p:extLst>
      <p:ext uri="{BB962C8B-B14F-4D97-AF65-F5344CB8AC3E}">
        <p14:creationId xmlns:p14="http://schemas.microsoft.com/office/powerpoint/2010/main" val="41033094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duotone>
              <a:schemeClr val="accent2">
                <a:shade val="45000"/>
                <a:satMod val="135000"/>
              </a:schemeClr>
              <a:prstClr val="white"/>
            </a:duotone>
          </a:blip>
          <a:srcRect/>
          <a:stretch>
            <a:fillRect/>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822960" y="286604"/>
            <a:ext cx="7543800" cy="810675"/>
          </a:xfrm>
        </p:spPr>
        <p:txBody>
          <a:bodyPr/>
          <a:lstStyle/>
          <a:p>
            <a:r>
              <a:rPr lang="el-GR" b="1" dirty="0">
                <a:latin typeface="Comic Sans MS" panose="030F0702030302020204" pitchFamily="66" charset="0"/>
                <a:cs typeface="Calibri" panose="020F0502020204030204" pitchFamily="34" charset="0"/>
              </a:rPr>
              <a:t>ΜΕΛΕΤΗ ΠΕΡΙΠΤΩΣΗΣ</a:t>
            </a:r>
            <a:endParaRPr lang="en-US" b="1" dirty="0">
              <a:latin typeface="Comic Sans MS" panose="030F0702030302020204" pitchFamily="66" charset="0"/>
              <a:cs typeface="Calibri" panose="020F0502020204030204" pitchFamily="34" charset="0"/>
            </a:endParaRPr>
          </a:p>
        </p:txBody>
      </p:sp>
      <p:sp>
        <p:nvSpPr>
          <p:cNvPr id="5" name="Θέση περιεχομένου 4">
            <a:extLst>
              <a:ext uri="{FF2B5EF4-FFF2-40B4-BE49-F238E27FC236}">
                <a16:creationId xmlns:a16="http://schemas.microsoft.com/office/drawing/2014/main" id="{0993939F-7F9E-43A7-9688-567B29390A31}"/>
              </a:ext>
            </a:extLst>
          </p:cNvPr>
          <p:cNvSpPr>
            <a:spLocks noGrp="1"/>
          </p:cNvSpPr>
          <p:nvPr>
            <p:ph idx="1"/>
          </p:nvPr>
        </p:nvSpPr>
        <p:spPr>
          <a:xfrm>
            <a:off x="1517900" y="1097278"/>
            <a:ext cx="7329840" cy="5691231"/>
          </a:xfrm>
        </p:spPr>
        <p:txBody>
          <a:bodyPr>
            <a:normAutofit/>
          </a:bodyPr>
          <a:lstStyle/>
          <a:p>
            <a:r>
              <a:rPr lang="el-GR" dirty="0">
                <a:latin typeface="Comic Sans MS" panose="030F0702030302020204" pitchFamily="66" charset="0"/>
              </a:rPr>
              <a:t>Ο Ν. είναι ένα ήσυχο, μικροκαμωμένο δεκατετράχρονο αγόρι της Β’ Γυμνασίου, με σχετικά καλούς βαθμούς σε όλα τα μαθήματα. Στο ίδιο τμήμα με τον Ν. είναι και ο Μ. ο οποίος είναι γνωστός στους συμμαθητές και στους καθηγητές για την επιθετική συμπεριφορά του. </a:t>
            </a:r>
            <a:endParaRPr lang="en-US" dirty="0">
              <a:latin typeface="Comic Sans MS" panose="030F0702030302020204" pitchFamily="66" charset="0"/>
            </a:endParaRPr>
          </a:p>
          <a:p>
            <a:r>
              <a:rPr lang="el-GR" dirty="0">
                <a:latin typeface="Comic Sans MS" panose="030F0702030302020204" pitchFamily="66" charset="0"/>
              </a:rPr>
              <a:t>Παρόλο που οι καθηγητές προσπαθούν να επιπλήξουν τον Μ. για τη συμπεριφορά του, ο ίδιος αδιαφορεί και συχνά παρενοχλεί λεκτικά και σωματικά τον Ν. στην τάξη ή στο διάλειμμα μπροστά στους υπόλοιπους μαθητές, ή ακόμα και όταν βρεθούν μόνοι τους σε κάποιο διάδρομο του σχολείου, κοιτώντας τον απειλητικά. Οι συμμαθητές τους λένε ότι δεν είναι λίγες οι φορές που ο Μ. ή φίλοι του σπρώχνουν ή βάζουν τρικλοποδιές στον Ν. και του λένε «Πώς είσαι έτσι ρε; Ούτε μισό μέτρο δεν είσαι! Σε λιώνω με μια μπουνιά!» και άλλα σχετικά. Άλλες φορές ο Ν. βρίσκει σκουπίδια στην τσάντα του, λερωμένα ή σκισμένα τα τετράδιά του, ενώ συχνά οι υπόλοιποι συμμαθητές του τον κοροϊδεύουν που δεν υπερασπίζεται τον εαυτό του. </a:t>
            </a:r>
            <a:endParaRPr lang="en-US" dirty="0">
              <a:latin typeface="Comic Sans MS" panose="030F0702030302020204" pitchFamily="66" charset="0"/>
            </a:endParaRPr>
          </a:p>
          <a:p>
            <a:endParaRPr lang="en-US" dirty="0"/>
          </a:p>
        </p:txBody>
      </p:sp>
    </p:spTree>
    <p:extLst>
      <p:ext uri="{BB962C8B-B14F-4D97-AF65-F5344CB8AC3E}">
        <p14:creationId xmlns:p14="http://schemas.microsoft.com/office/powerpoint/2010/main" val="11016338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duotone>
              <a:schemeClr val="accent2">
                <a:shade val="45000"/>
                <a:satMod val="135000"/>
              </a:schemeClr>
              <a:prstClr val="white"/>
            </a:duotone>
          </a:blip>
          <a:srcRect/>
          <a:stretch>
            <a:fillRect/>
          </a:stretch>
        </a:blipFill>
        <a:effectLst/>
      </p:bgPr>
    </p:bg>
    <p:spTree>
      <p:nvGrpSpPr>
        <p:cNvPr id="1" name=""/>
        <p:cNvGrpSpPr/>
        <p:nvPr/>
      </p:nvGrpSpPr>
      <p:grpSpPr>
        <a:xfrm>
          <a:off x="0" y="0"/>
          <a:ext cx="0" cy="0"/>
          <a:chOff x="0" y="0"/>
          <a:chExt cx="0" cy="0"/>
        </a:xfrm>
      </p:grpSpPr>
      <p:sp>
        <p:nvSpPr>
          <p:cNvPr id="9" name="Ορθογώνιο 8">
            <a:extLst>
              <a:ext uri="{FF2B5EF4-FFF2-40B4-BE49-F238E27FC236}">
                <a16:creationId xmlns:a16="http://schemas.microsoft.com/office/drawing/2014/main" id="{964717EE-ABC8-4D77-80A9-FCE1741E9573}"/>
              </a:ext>
            </a:extLst>
          </p:cNvPr>
          <p:cNvSpPr/>
          <p:nvPr/>
        </p:nvSpPr>
        <p:spPr>
          <a:xfrm>
            <a:off x="601670" y="1315601"/>
            <a:ext cx="8246070" cy="4355551"/>
          </a:xfrm>
          <a:prstGeom prst="rect">
            <a:avLst/>
          </a:prstGeom>
        </p:spPr>
        <p:txBody>
          <a:bodyPr wrap="square">
            <a:spAutoFit/>
          </a:bodyPr>
          <a:lstStyle/>
          <a:p>
            <a:pPr indent="457200">
              <a:lnSpc>
                <a:spcPct val="107000"/>
              </a:lnSpc>
              <a:spcAft>
                <a:spcPts val="800"/>
              </a:spcAft>
            </a:pPr>
            <a:r>
              <a:rPr lang="el-GR" sz="2000" dirty="0">
                <a:latin typeface="Comic Sans MS" panose="030F0702030302020204" pitchFamily="66" charset="0"/>
                <a:ea typeface="Calibri" panose="020F0502020204030204" pitchFamily="34" charset="0"/>
                <a:cs typeface="Times New Roman" panose="02020603050405020304" pitchFamily="18" charset="0"/>
              </a:rPr>
              <a:t>Οι γονείς του Ν. τον έχουν ρωτήσει αρκετές φορές αν πάνε όλα καλά στο σχολείο, ενώ έχουν επισκεφθεί τον διευθυντή του σχολείου δύο φορές και έχουν μιλήσει με τον υπεύθυνο καθηγητή του τμήματος, οι οποίοι τους λένε ότι υπάρχει κάποιο θέμα μικρής βαρύτητας, λόγω του ότι ο Ν. είναι ήσυχο παιδί, ενώ κάποια άλλα παιδιά είναι πιο παρορμητικά. «Είναι θέμα διαμόρφωσης της προσωπικότητας και θα περάσει». Τους διαβεβαιώνουν όμως ότι η κατάσταση είναι υπό έλεγχο και τους καθησυχάζουν ότι όλα αυτά συμβαίνουν και είναι φυσιολογικά από τη στιγμή που τα παιδιά βρίσκονται στην εφηβεία. Μια μέρα ο Μ. έγραψε στο προφίλ του σε μέσο κοινωνικής δικτύωσης «Ετοιμαστείτε! Αύριο έχει μεγάλα γλέντια στο σχολείο. Αναμένετε νέα». Την επόμενη μέρα, ο Μ. συναντά στο τελευταίο διάλειμμα τρεις μαθητές - έναν συνομήλικο της ίδιας τάξης και δύο άλλους της Γ’ Γυμνασίου. </a:t>
            </a:r>
            <a:endParaRPr lang="en-US" sz="2000" dirty="0">
              <a:effectLst/>
              <a:latin typeface="Comic Sans MS" panose="030F0702030302020204" pitchFamily="66"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707837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a:extLst>
              <a:ext uri="{FF2B5EF4-FFF2-40B4-BE49-F238E27FC236}">
                <a16:creationId xmlns:a16="http://schemas.microsoft.com/office/drawing/2014/main" id="{5D2E37CA-EE5F-4F5E-83F1-E9BF0A791FC0}"/>
              </a:ext>
            </a:extLst>
          </p:cNvPr>
          <p:cNvSpPr/>
          <p:nvPr/>
        </p:nvSpPr>
        <p:spPr>
          <a:xfrm>
            <a:off x="296260" y="985720"/>
            <a:ext cx="8551480" cy="4128823"/>
          </a:xfrm>
          <a:prstGeom prst="rect">
            <a:avLst/>
          </a:prstGeom>
        </p:spPr>
        <p:txBody>
          <a:bodyPr wrap="square">
            <a:spAutoFit/>
          </a:bodyPr>
          <a:lstStyle/>
          <a:p>
            <a:pPr indent="457200">
              <a:lnSpc>
                <a:spcPct val="107000"/>
              </a:lnSpc>
              <a:spcAft>
                <a:spcPts val="800"/>
              </a:spcAft>
            </a:pPr>
            <a:r>
              <a:rPr lang="el-GR" sz="2000" dirty="0">
                <a:latin typeface="Comic Sans MS" panose="030F0702030302020204" pitchFamily="66" charset="0"/>
                <a:ea typeface="Calibri" panose="020F0502020204030204" pitchFamily="34" charset="0"/>
                <a:cs typeface="Times New Roman" panose="02020603050405020304" pitchFamily="18" charset="0"/>
              </a:rPr>
              <a:t>Όλοι μαζί βρίσκουν τον Ν. και τον αναγκάζουν να τους ακολουθήσει στις τουαλέτες του σχολείου όπου και αρχίζουν να τον παρενοχλούν μέχρι που του σκίζουν τα ρούχα και τον φωτογραφίζουν και βγάζουν βίντεο. Τελικά, ο Ν. φεύγει τρομαγμένος, ενώ οι τέσσερις μαθητές ανεβάζουν το προσβλητικό υλικό στο μέσο κοινωνικής δικτύωσης. </a:t>
            </a:r>
            <a:endParaRPr lang="en-US" sz="2000" dirty="0">
              <a:latin typeface="Comic Sans MS" panose="030F0702030302020204" pitchFamily="66" charset="0"/>
              <a:ea typeface="Calibri" panose="020F0502020204030204" pitchFamily="34" charset="0"/>
              <a:cs typeface="Times New Roman" panose="02020603050405020304" pitchFamily="18" charset="0"/>
            </a:endParaRPr>
          </a:p>
          <a:p>
            <a:pPr indent="457200">
              <a:lnSpc>
                <a:spcPct val="107000"/>
              </a:lnSpc>
              <a:spcAft>
                <a:spcPts val="800"/>
              </a:spcAft>
            </a:pPr>
            <a:r>
              <a:rPr lang="el-GR" sz="2000" dirty="0">
                <a:latin typeface="Comic Sans MS" panose="030F0702030302020204" pitchFamily="66" charset="0"/>
                <a:ea typeface="Calibri" panose="020F0502020204030204" pitchFamily="34" charset="0"/>
                <a:cs typeface="Times New Roman" panose="02020603050405020304" pitchFamily="18" charset="0"/>
              </a:rPr>
              <a:t>Όταν οι μαθητές σχολάνε, οι γονείς του Ν. τον ψάχνουν και ειδοποιούν τη διεύθυνση του σχολείου. Η καθηγήτρια της τελευταίας ώρας τους ενημερώνει ότι ο Ν. ήταν απών στο μάθημά της, ενώ κάποιοι συμμαθητές αναφέρουν ότι τον είδαν με σκισμένα ρούχα και ότι ακούγεται πως έχουν ανέβει κάποιες φωτογραφίες στο διαδίκτυο. Ο Ν. αγνοείται όλη την ημέρα, μέχρι που εντοπίζεται σε ένα έρημο πάρκο της περιοχής, φανερά αναστατωμένος και στεναχωρημένος. </a:t>
            </a:r>
            <a:endParaRPr lang="en-US" sz="2000" dirty="0">
              <a:effectLst/>
              <a:latin typeface="Comic Sans MS" panose="030F0702030302020204" pitchFamily="66"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466056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6C81BE6-B7CF-4171-BBDF-F780124F6E16}"/>
              </a:ext>
            </a:extLst>
          </p:cNvPr>
          <p:cNvSpPr>
            <a:spLocks noGrp="1"/>
          </p:cNvSpPr>
          <p:nvPr>
            <p:ph type="title"/>
          </p:nvPr>
        </p:nvSpPr>
        <p:spPr/>
        <p:txBody>
          <a:bodyPr/>
          <a:lstStyle/>
          <a:p>
            <a:r>
              <a:rPr lang="el-GR" dirty="0">
                <a:latin typeface="Comic Sans MS" panose="030F0702030302020204" pitchFamily="66" charset="0"/>
              </a:rPr>
              <a:t>ΕΡΩΤΗΣΗ</a:t>
            </a:r>
            <a:endParaRPr lang="en-US" dirty="0">
              <a:latin typeface="Comic Sans MS" panose="030F0702030302020204" pitchFamily="66" charset="0"/>
            </a:endParaRPr>
          </a:p>
        </p:txBody>
      </p:sp>
      <p:sp>
        <p:nvSpPr>
          <p:cNvPr id="3" name="Θέση περιεχομένου 2">
            <a:extLst>
              <a:ext uri="{FF2B5EF4-FFF2-40B4-BE49-F238E27FC236}">
                <a16:creationId xmlns:a16="http://schemas.microsoft.com/office/drawing/2014/main" id="{F49C2FCB-917E-465D-B6D8-B28075914A71}"/>
              </a:ext>
            </a:extLst>
          </p:cNvPr>
          <p:cNvSpPr>
            <a:spLocks noGrp="1"/>
          </p:cNvSpPr>
          <p:nvPr>
            <p:ph idx="1"/>
          </p:nvPr>
        </p:nvSpPr>
        <p:spPr/>
        <p:txBody>
          <a:bodyPr>
            <a:normAutofit/>
          </a:bodyPr>
          <a:lstStyle/>
          <a:p>
            <a:r>
              <a:rPr lang="el-GR" sz="2400" dirty="0">
                <a:latin typeface="Comic Sans MS" panose="030F0702030302020204" pitchFamily="66" charset="0"/>
              </a:rPr>
              <a:t>Αφού μελετήσετε και συζητήσετε το παραπάνω περιστατικό προσπαθήστε να το επαναδιατυπώσετε δίνοντας ένα θετικό τέλος στην ιστορία. Καταγράψτε όλες τις απαραίτητες αλλαγές – ενέργειες που θα κάνατε ως Σύμβουλος Σχολικής Ζωής  οι οποίες θα οδηγούσαν σε θετική έκβαση. </a:t>
            </a:r>
            <a:endParaRPr lang="en-US" sz="2400" dirty="0">
              <a:latin typeface="Comic Sans MS" panose="030F0702030302020204" pitchFamily="66" charset="0"/>
            </a:endParaRPr>
          </a:p>
        </p:txBody>
      </p:sp>
    </p:spTree>
    <p:extLst>
      <p:ext uri="{BB962C8B-B14F-4D97-AF65-F5344CB8AC3E}">
        <p14:creationId xmlns:p14="http://schemas.microsoft.com/office/powerpoint/2010/main" val="562202020"/>
      </p:ext>
    </p:extLst>
  </p:cSld>
  <p:clrMapOvr>
    <a:masterClrMapping/>
  </p:clrMapOvr>
</p:sld>
</file>

<file path=ppt/theme/theme1.xml><?xml version="1.0" encoding="utf-8"?>
<a:theme xmlns:a="http://schemas.openxmlformats.org/drawingml/2006/main" name="Ανασκόπηση">
  <a:themeElements>
    <a:clrScheme name="Ανασκόπηση">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Ανασκόπηση">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Ανασκόπηση">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808</TotalTime>
  <Words>558</Words>
  <Application>Microsoft Office PowerPoint</Application>
  <PresentationFormat>Προβολή στην οθόνη (4:3)</PresentationFormat>
  <Paragraphs>22</Paragraphs>
  <Slides>7</Slides>
  <Notes>0</Notes>
  <HiddenSlides>0</HiddenSlides>
  <MMClips>0</MMClips>
  <ScaleCrop>false</ScaleCrop>
  <HeadingPairs>
    <vt:vector size="6" baseType="variant">
      <vt:variant>
        <vt:lpstr>Γραμματοσειρές που χρησιμοποιούνται</vt:lpstr>
      </vt:variant>
      <vt:variant>
        <vt:i4>8</vt:i4>
      </vt:variant>
      <vt:variant>
        <vt:lpstr>Θέμα</vt:lpstr>
      </vt:variant>
      <vt:variant>
        <vt:i4>1</vt:i4>
      </vt:variant>
      <vt:variant>
        <vt:lpstr>Τίτλοι διαφανειών</vt:lpstr>
      </vt:variant>
      <vt:variant>
        <vt:i4>7</vt:i4>
      </vt:variant>
    </vt:vector>
  </HeadingPairs>
  <TitlesOfParts>
    <vt:vector size="16" baseType="lpstr">
      <vt:lpstr>Calibri</vt:lpstr>
      <vt:lpstr>Calibri Light</vt:lpstr>
      <vt:lpstr>Comic Sans MS</vt:lpstr>
      <vt:lpstr>Lato Light</vt:lpstr>
      <vt:lpstr>League Spartan</vt:lpstr>
      <vt:lpstr>Open Sans</vt:lpstr>
      <vt:lpstr>Poppins</vt:lpstr>
      <vt:lpstr>Times New Roman</vt:lpstr>
      <vt:lpstr>Ανασκόπηση</vt:lpstr>
      <vt:lpstr> </vt:lpstr>
      <vt:lpstr>Παρουσίαση του PowerPoint</vt:lpstr>
      <vt:lpstr>Παρουσίαση του PowerPoint</vt:lpstr>
      <vt:lpstr>ΜΕΛΕΤΗ ΠΕΡΙΠΤΩΣΗΣ</vt:lpstr>
      <vt:lpstr>Παρουσίαση του PowerPoint</vt:lpstr>
      <vt:lpstr>Παρουσίαση του PowerPoint</vt:lpstr>
      <vt:lpstr>ΕΡΩΤΗΣΗ</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Julian</dc:creator>
  <cp:lastModifiedBy>Athanasios Koustelio</cp:lastModifiedBy>
  <cp:revision>48</cp:revision>
  <dcterms:created xsi:type="dcterms:W3CDTF">2013-08-21T19:17:07Z</dcterms:created>
  <dcterms:modified xsi:type="dcterms:W3CDTF">2021-02-10T19:45:35Z</dcterms:modified>
</cp:coreProperties>
</file>